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8656D-2C4D-D04D-AB6E-3E37CCB4704A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46072-587A-D045-8289-9284B0F70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198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816042"/>
            <a:ext cx="5724862" cy="1846961"/>
          </a:xfrm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</a:rPr>
              <a:t>Lesson 22</a:t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u="sng" dirty="0" smtClean="0">
                <a:solidFill>
                  <a:srgbClr val="000000"/>
                </a:solidFill>
              </a:rPr>
              <a:t>Objective: </a:t>
            </a:r>
            <a:r>
              <a:rPr lang="en-US" sz="2800" dirty="0" smtClean="0">
                <a:solidFill>
                  <a:srgbClr val="000000"/>
                </a:solidFill>
              </a:rPr>
              <a:t>Compare the size of the product to the size of the factors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913866"/>
            <a:ext cx="5724862" cy="458267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By the end of the lesson, I will be able to…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0781" y="5831646"/>
            <a:ext cx="3763702" cy="889000"/>
          </a:xfrm>
        </p:spPr>
        <p:txBody>
          <a:bodyPr/>
          <a:lstStyle/>
          <a:p>
            <a:r>
              <a:rPr lang="en-US" sz="1800" b="1" dirty="0" smtClean="0">
                <a:solidFill>
                  <a:srgbClr val="333333"/>
                </a:solidFill>
              </a:rPr>
              <a:t>5th Grade Module 4– Lesson 22</a:t>
            </a:r>
          </a:p>
          <a:p>
            <a:r>
              <a:rPr lang="en-US" sz="1800" b="1" dirty="0" smtClean="0">
                <a:solidFill>
                  <a:srgbClr val="333333"/>
                </a:solidFill>
              </a:rPr>
              <a:t>K. Clauson</a:t>
            </a:r>
            <a:endParaRPr lang="en-US" sz="18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67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829884"/>
          </a:xfrm>
        </p:spPr>
        <p:txBody>
          <a:bodyPr/>
          <a:lstStyle/>
          <a:p>
            <a:r>
              <a:rPr lang="en-US" dirty="0" smtClean="0"/>
              <a:t>Scaling 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139" y="1452656"/>
            <a:ext cx="8352564" cy="2849593"/>
          </a:xfrm>
        </p:spPr>
        <p:txBody>
          <a:bodyPr/>
          <a:lstStyle/>
          <a:p>
            <a:r>
              <a:rPr lang="en-US" dirty="0" smtClean="0"/>
              <a:t>We compared our products to one factor, 12 inches, in each of the expressions.</a:t>
            </a:r>
          </a:p>
          <a:p>
            <a:r>
              <a:rPr lang="en-US" dirty="0" smtClean="0"/>
              <a:t>We explained  the changes we saw by thinking about the other factor. </a:t>
            </a:r>
          </a:p>
          <a:p>
            <a:r>
              <a:rPr lang="en-US" dirty="0" smtClean="0"/>
              <a:t>A </a:t>
            </a:r>
            <a:r>
              <a:rPr lang="en-US" b="1" u="sng" dirty="0" smtClean="0">
                <a:solidFill>
                  <a:srgbClr val="0000FF"/>
                </a:solidFill>
              </a:rPr>
              <a:t>scaling factor </a:t>
            </a:r>
            <a:r>
              <a:rPr lang="en-US" dirty="0" smtClean="0"/>
              <a:t>can change the size of the other factor.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40" y="4302249"/>
            <a:ext cx="2182038" cy="22027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631" y="4307022"/>
            <a:ext cx="2271468" cy="21979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608" y="4247995"/>
            <a:ext cx="2486095" cy="225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9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940" y="314979"/>
            <a:ext cx="8585075" cy="1143000"/>
          </a:xfrm>
        </p:spPr>
        <p:txBody>
          <a:bodyPr/>
          <a:lstStyle/>
          <a:p>
            <a:r>
              <a:rPr lang="en-US" dirty="0" smtClean="0"/>
              <a:t>Problem 2</a:t>
            </a:r>
            <a:br>
              <a:rPr lang="en-US" dirty="0" smtClean="0"/>
            </a:br>
            <a:r>
              <a:rPr lang="en-US" sz="4000" dirty="0"/>
              <a:t>Find the products of these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43" y="1770961"/>
            <a:ext cx="3809628" cy="4387791"/>
          </a:xfrm>
        </p:spPr>
        <p:txBody>
          <a:bodyPr/>
          <a:lstStyle/>
          <a:p>
            <a:r>
              <a:rPr lang="en-US" dirty="0" smtClean="0"/>
              <a:t>4/4 x 1/3 = </a:t>
            </a:r>
          </a:p>
          <a:p>
            <a:r>
              <a:rPr lang="en-US" dirty="0" smtClean="0"/>
              <a:t>3/4 x 1/3 = </a:t>
            </a:r>
          </a:p>
          <a:p>
            <a:r>
              <a:rPr lang="en-US" dirty="0" smtClean="0"/>
              <a:t>5/4 x 1/3 =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723939" y="1923360"/>
            <a:ext cx="4183076" cy="3139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Let’s compare the size of the products you found to this factor. </a:t>
            </a:r>
            <a:r>
              <a:rPr lang="en-US" i="1" dirty="0" smtClean="0">
                <a:solidFill>
                  <a:srgbClr val="0000FF"/>
                </a:solidFill>
              </a:rPr>
              <a:t>(1/3)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What is the product of the first one? Did the size of 1/3 change when we multiplied it by a scaling factor equal to 1?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237142" y="1770961"/>
            <a:ext cx="2486797" cy="203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1/3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3/12 = 1/4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5/12</a:t>
            </a:r>
          </a:p>
          <a:p>
            <a:pPr marL="0" indent="0">
              <a:buFont typeface="Wingdings" pitchFamily="2" charset="2"/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23939" y="2325504"/>
            <a:ext cx="4183076" cy="42077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008000"/>
                </a:solidFill>
              </a:rPr>
              <a:t>Let’s compare the size of the products you found to this factor. </a:t>
            </a:r>
            <a:r>
              <a:rPr lang="en-US" i="1" dirty="0" smtClean="0">
                <a:solidFill>
                  <a:srgbClr val="008000"/>
                </a:solidFill>
              </a:rPr>
              <a:t>(1/3)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8000"/>
                </a:solidFill>
              </a:rPr>
              <a:t>What is the product of the second one? Is the scaling factor more or less than 1? What happened to the size of 1/3 when we multiplied it by a scaling factor less than 1?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366229" y="3034075"/>
            <a:ext cx="4183076" cy="3499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FF6600"/>
                </a:solidFill>
              </a:rPr>
              <a:t>Let’s compare the size of the products you found to this factor. </a:t>
            </a:r>
            <a:r>
              <a:rPr lang="en-US" i="1" dirty="0" smtClean="0">
                <a:solidFill>
                  <a:srgbClr val="FF6600"/>
                </a:solidFill>
              </a:rPr>
              <a:t>(1/3)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6600"/>
                </a:solidFill>
              </a:rPr>
              <a:t>What is the product of the third one? Is the scaling factor more or less than 1? Is 5/12 more than, less than, or equal to 1/3?</a:t>
            </a:r>
            <a:endParaRPr lang="en-US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42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6" grpId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am going to show you some multiplication expressions where we start with ½. The expressions will have different scaling factors. </a:t>
            </a:r>
          </a:p>
          <a:p>
            <a:r>
              <a:rPr lang="en-US" dirty="0" smtClean="0"/>
              <a:t>Think about what will happen to the size of 1 half when it is multiplied by the scaling factor. Tell whether the product will be equal to ½, more than ½, or less than ½.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09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78" y="189759"/>
            <a:ext cx="4004893" cy="605012"/>
          </a:xfrm>
        </p:spPr>
        <p:txBody>
          <a:bodyPr/>
          <a:lstStyle/>
          <a:p>
            <a:r>
              <a:rPr lang="en-US" dirty="0" smtClean="0"/>
              <a:t>Problem 3</a:t>
            </a:r>
            <a:endParaRPr lang="en-US" dirty="0"/>
          </a:p>
        </p:txBody>
      </p:sp>
      <p:sp>
        <p:nvSpPr>
          <p:cNvPr id="4" name="Sun 3"/>
          <p:cNvSpPr/>
          <p:nvPr/>
        </p:nvSpPr>
        <p:spPr>
          <a:xfrm>
            <a:off x="0" y="794771"/>
            <a:ext cx="6617662" cy="5509655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1</a:t>
            </a:r>
            <a:r>
              <a:rPr lang="en-US" sz="5400" b="1" dirty="0" smtClean="0">
                <a:solidFill>
                  <a:srgbClr val="FF0000"/>
                </a:solidFill>
              </a:rPr>
              <a:t> x </a:t>
            </a:r>
            <a:r>
              <a:rPr lang="en-US" sz="5400" b="1" u="sng" dirty="0" smtClean="0">
                <a:solidFill>
                  <a:srgbClr val="FF0000"/>
                </a:solidFill>
              </a:rPr>
              <a:t>5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2    5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5" name="Sun 4"/>
          <p:cNvSpPr/>
          <p:nvPr/>
        </p:nvSpPr>
        <p:spPr>
          <a:xfrm>
            <a:off x="365178" y="794771"/>
            <a:ext cx="6617662" cy="5509655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1</a:t>
            </a:r>
            <a:r>
              <a:rPr lang="en-US" sz="5400" b="1" dirty="0" smtClean="0">
                <a:solidFill>
                  <a:srgbClr val="FF0000"/>
                </a:solidFill>
              </a:rPr>
              <a:t> x </a:t>
            </a:r>
            <a:r>
              <a:rPr lang="en-US" sz="5400" b="1" u="sng" dirty="0">
                <a:solidFill>
                  <a:srgbClr val="FF0000"/>
                </a:solidFill>
              </a:rPr>
              <a:t>3</a:t>
            </a:r>
            <a:endParaRPr lang="en-US" sz="5400" b="1" u="sng" dirty="0" smtClean="0">
              <a:solidFill>
                <a:srgbClr val="FF0000"/>
              </a:solidFill>
            </a:endParaRPr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2    5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6" name="Sun 5"/>
          <p:cNvSpPr/>
          <p:nvPr/>
        </p:nvSpPr>
        <p:spPr>
          <a:xfrm>
            <a:off x="962393" y="794771"/>
            <a:ext cx="6617662" cy="5509655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1</a:t>
            </a:r>
            <a:r>
              <a:rPr lang="en-US" sz="5400" b="1" dirty="0" smtClean="0">
                <a:solidFill>
                  <a:srgbClr val="FF0000"/>
                </a:solidFill>
              </a:rPr>
              <a:t> x </a:t>
            </a:r>
            <a:r>
              <a:rPr lang="en-US" sz="5400" b="1" u="sng" dirty="0" smtClean="0">
                <a:solidFill>
                  <a:srgbClr val="FF0000"/>
                </a:solidFill>
              </a:rPr>
              <a:t>9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2    5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7" name="Sun 6"/>
          <p:cNvSpPr/>
          <p:nvPr/>
        </p:nvSpPr>
        <p:spPr>
          <a:xfrm>
            <a:off x="1613442" y="1037532"/>
            <a:ext cx="6617662" cy="5509655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1</a:t>
            </a:r>
            <a:r>
              <a:rPr lang="en-US" sz="5400" b="1" dirty="0" smtClean="0">
                <a:solidFill>
                  <a:srgbClr val="FF0000"/>
                </a:solidFill>
              </a:rPr>
              <a:t> x </a:t>
            </a:r>
            <a:r>
              <a:rPr lang="en-US" sz="5400" b="1" u="sng" dirty="0" smtClean="0">
                <a:solidFill>
                  <a:srgbClr val="FF0000"/>
                </a:solidFill>
              </a:rPr>
              <a:t>2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2    3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8" name="Sun 7"/>
          <p:cNvSpPr/>
          <p:nvPr/>
        </p:nvSpPr>
        <p:spPr>
          <a:xfrm>
            <a:off x="2113598" y="1037532"/>
            <a:ext cx="6617662" cy="5509655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1</a:t>
            </a:r>
            <a:r>
              <a:rPr lang="en-US" sz="5400" b="1" dirty="0" smtClean="0">
                <a:solidFill>
                  <a:srgbClr val="FF0000"/>
                </a:solidFill>
              </a:rPr>
              <a:t> x </a:t>
            </a:r>
            <a:r>
              <a:rPr lang="en-US" sz="5400" b="1" u="sng" dirty="0" smtClean="0">
                <a:solidFill>
                  <a:srgbClr val="FF0000"/>
                </a:solidFill>
              </a:rPr>
              <a:t>1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2    2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9" name="Sun 8"/>
          <p:cNvSpPr/>
          <p:nvPr/>
        </p:nvSpPr>
        <p:spPr>
          <a:xfrm>
            <a:off x="2692687" y="794771"/>
            <a:ext cx="6617662" cy="5509655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1</a:t>
            </a:r>
            <a:r>
              <a:rPr lang="en-US" sz="5400" b="1" dirty="0" smtClean="0">
                <a:solidFill>
                  <a:srgbClr val="FF0000"/>
                </a:solidFill>
              </a:rPr>
              <a:t> x </a:t>
            </a:r>
            <a:r>
              <a:rPr lang="en-US" sz="5400" b="1" u="sng" dirty="0">
                <a:solidFill>
                  <a:srgbClr val="FF0000"/>
                </a:solidFill>
              </a:rPr>
              <a:t>4</a:t>
            </a:r>
            <a:endParaRPr lang="en-US" sz="5400" b="1" u="sng" dirty="0" smtClean="0">
              <a:solidFill>
                <a:srgbClr val="FF0000"/>
              </a:solidFill>
            </a:endParaRPr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2    3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10" name="Sun 9"/>
          <p:cNvSpPr/>
          <p:nvPr/>
        </p:nvSpPr>
        <p:spPr>
          <a:xfrm>
            <a:off x="2526338" y="1195322"/>
            <a:ext cx="6617662" cy="5509655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1</a:t>
            </a:r>
            <a:r>
              <a:rPr lang="en-US" sz="5400" b="1" dirty="0" smtClean="0">
                <a:solidFill>
                  <a:srgbClr val="FF0000"/>
                </a:solidFill>
              </a:rPr>
              <a:t> x </a:t>
            </a:r>
            <a:r>
              <a:rPr lang="en-US" sz="5400" b="1" u="sng" dirty="0" smtClean="0">
                <a:solidFill>
                  <a:srgbClr val="FF0000"/>
                </a:solidFill>
              </a:rPr>
              <a:t>8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2    8</a:t>
            </a:r>
            <a:endParaRPr 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2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8"/>
            <a:ext cx="7691719" cy="2355393"/>
          </a:xfrm>
        </p:spPr>
        <p:txBody>
          <a:bodyPr/>
          <a:lstStyle/>
          <a:p>
            <a:pPr algn="l"/>
            <a:r>
              <a:rPr lang="en-US" sz="3200" u="sng" dirty="0" smtClean="0"/>
              <a:t>Problem 4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At the book fair, </a:t>
            </a:r>
            <a:r>
              <a:rPr lang="en-US" sz="3200" dirty="0" err="1" smtClean="0"/>
              <a:t>Vlad</a:t>
            </a:r>
            <a:r>
              <a:rPr lang="en-US" sz="3200" dirty="0" smtClean="0"/>
              <a:t> spends all of his money on new books. Pamela spends 2/3 as much as </a:t>
            </a:r>
            <a:r>
              <a:rPr lang="en-US" sz="3200" dirty="0" err="1" smtClean="0"/>
              <a:t>Vlad</a:t>
            </a:r>
            <a:r>
              <a:rPr lang="en-US" sz="3200" dirty="0" smtClean="0"/>
              <a:t>. Eli spends 4/3 as much as </a:t>
            </a:r>
            <a:r>
              <a:rPr lang="en-US" sz="3200" dirty="0" err="1" smtClean="0"/>
              <a:t>Vlad</a:t>
            </a:r>
            <a:r>
              <a:rPr lang="en-US" sz="3200" dirty="0" smtClean="0"/>
              <a:t>. Who spent most? The least?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04" y="2870431"/>
            <a:ext cx="4986363" cy="358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01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We will complete the </a:t>
            </a:r>
            <a:r>
              <a:rPr lang="en-US" sz="2900" u="sng" dirty="0">
                <a:latin typeface="Century Gothic" pitchFamily="34" charset="0"/>
              </a:rPr>
              <a:t>A</a:t>
            </a:r>
            <a:r>
              <a:rPr lang="en-US" sz="2900" u="sng" dirty="0" smtClean="0">
                <a:latin typeface="Century Gothic" pitchFamily="34" charset="0"/>
              </a:rPr>
              <a:t> problems </a:t>
            </a:r>
            <a:r>
              <a:rPr lang="en-US" sz="2900" dirty="0" smtClean="0">
                <a:latin typeface="Century Gothic" pitchFamily="34" charset="0"/>
              </a:rPr>
              <a:t>together.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Complete Problem Set for Lesson 22.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work!</a:t>
            </a:r>
          </a:p>
          <a:p>
            <a:pPr marL="0" indent="0">
              <a:buNone/>
            </a:pPr>
            <a:r>
              <a:rPr lang="en-US" sz="2900" dirty="0">
                <a:latin typeface="Century Gothic" pitchFamily="34" charset="0"/>
              </a:rPr>
              <a:t>---------------------------------------------------------------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---------------------</a:t>
            </a:r>
          </a:p>
          <a:p>
            <a:pPr marL="0" indent="0">
              <a:buNone/>
            </a:pP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22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29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73326" y="6040772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4- Lesson 22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40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4– Lesson 22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9170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22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44422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Find the Unit Conversion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3  ¼ gal = _____ </a:t>
            </a:r>
            <a:r>
              <a:rPr lang="en-US" dirty="0" err="1" smtClean="0"/>
              <a:t>qt</a:t>
            </a:r>
            <a:r>
              <a:rPr lang="en-US" dirty="0" smtClean="0"/>
              <a:t>		3  ¼ gal = 3  ¼ x 1 gallon</a:t>
            </a:r>
          </a:p>
          <a:p>
            <a:pPr marL="0" indent="0">
              <a:buNone/>
            </a:pPr>
            <a:r>
              <a:rPr lang="en-US" dirty="0" smtClean="0"/>
              <a:t>How many quarts are in one gallon?</a:t>
            </a:r>
          </a:p>
          <a:p>
            <a:pPr marL="0" indent="0">
              <a:buNone/>
            </a:pPr>
            <a:r>
              <a:rPr lang="en-US" dirty="0" smtClean="0"/>
              <a:t>Write an equivalent multiplication sentence using an improper fraction and quarts.</a:t>
            </a:r>
          </a:p>
          <a:p>
            <a:pPr marL="0" indent="0">
              <a:buNone/>
            </a:pPr>
            <a:r>
              <a:rPr lang="en-US" dirty="0" smtClean="0"/>
              <a:t>Solve and show.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2408" y="3577179"/>
            <a:ext cx="2866101" cy="297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6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Find the Unit Conversion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645742"/>
            <a:ext cx="7691719" cy="379747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More Practice!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  2/3 </a:t>
            </a:r>
            <a:r>
              <a:rPr lang="en-US" dirty="0" err="1" smtClean="0"/>
              <a:t>yd</a:t>
            </a:r>
            <a:r>
              <a:rPr lang="en-US" dirty="0" smtClean="0"/>
              <a:t> = _____ </a:t>
            </a:r>
            <a:r>
              <a:rPr lang="en-US" dirty="0" err="1" smtClean="0"/>
              <a:t>ft</a:t>
            </a:r>
            <a:r>
              <a:rPr lang="en-US" dirty="0" smtClean="0"/>
              <a:t>			5  ½ </a:t>
            </a:r>
            <a:r>
              <a:rPr lang="en-US" dirty="0" err="1" smtClean="0"/>
              <a:t>pt</a:t>
            </a:r>
            <a:r>
              <a:rPr lang="en-US" dirty="0" smtClean="0"/>
              <a:t> = _____ c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  5/6 </a:t>
            </a:r>
            <a:r>
              <a:rPr lang="en-US" dirty="0" err="1" smtClean="0"/>
              <a:t>ft</a:t>
            </a:r>
            <a:r>
              <a:rPr lang="en-US" dirty="0" smtClean="0"/>
              <a:t> = _____ </a:t>
            </a:r>
            <a:r>
              <a:rPr lang="en-US" dirty="0" err="1" smtClean="0"/>
              <a:t>yd</a:t>
            </a:r>
            <a:r>
              <a:rPr lang="en-US" dirty="0" smtClean="0"/>
              <a:t>			½ c = _____</a:t>
            </a:r>
            <a:r>
              <a:rPr lang="en-US" dirty="0" err="1" smtClean="0"/>
              <a:t>pt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32438" y="2880047"/>
            <a:ext cx="679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??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45012" y="4249560"/>
            <a:ext cx="679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??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43606" y="2880047"/>
            <a:ext cx="679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??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70012" y="4249560"/>
            <a:ext cx="679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??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30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 Fractions by Whole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2174494"/>
            <a:ext cx="2350178" cy="413735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½ x 10 = 	</a:t>
            </a:r>
          </a:p>
          <a:p>
            <a:pPr marL="0" indent="0">
              <a:buNone/>
            </a:pPr>
            <a:r>
              <a:rPr lang="en-US" dirty="0" smtClean="0"/>
              <a:t>1/3 x 12 =</a:t>
            </a:r>
          </a:p>
          <a:p>
            <a:pPr marL="0" indent="0">
              <a:buNone/>
            </a:pPr>
            <a:r>
              <a:rPr lang="en-US" dirty="0" smtClean="0"/>
              <a:t>12 x 1/3 =</a:t>
            </a:r>
          </a:p>
          <a:p>
            <a:pPr marL="0" indent="0">
              <a:buNone/>
            </a:pPr>
            <a:r>
              <a:rPr lang="en-US" dirty="0" smtClean="0"/>
              <a:t>15 x 1/5 = </a:t>
            </a:r>
          </a:p>
          <a:p>
            <a:pPr marL="0" indent="0">
              <a:buNone/>
            </a:pPr>
            <a:r>
              <a:rPr lang="en-US" dirty="0" smtClean="0"/>
              <a:t>1/5 x 15 =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49935" y="2173799"/>
            <a:ext cx="2350178" cy="4137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/>
              <a:t>½ x 6 = 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/>
              <a:t>2/2 x 6 =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/>
              <a:t>3/2 x 6 =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8</a:t>
            </a:r>
            <a:r>
              <a:rPr lang="en-US" dirty="0" smtClean="0"/>
              <a:t> x 1/4 = 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8</a:t>
            </a:r>
            <a:r>
              <a:rPr lang="en-US" dirty="0" smtClean="0"/>
              <a:t> x 4/4 =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/>
              <a:t>8 x 5/5 =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336588" y="2173799"/>
            <a:ext cx="739732" cy="3255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5</a:t>
            </a:r>
          </a:p>
          <a:p>
            <a:pPr marL="0" indent="0"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4</a:t>
            </a:r>
          </a:p>
          <a:p>
            <a:pPr marL="0" indent="0"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4</a:t>
            </a:r>
          </a:p>
          <a:p>
            <a:pPr marL="0" indent="0"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3</a:t>
            </a:r>
          </a:p>
          <a:p>
            <a:pPr marL="0" indent="0">
              <a:buFont typeface="Wingdings" pitchFamily="2" charset="2"/>
              <a:buNone/>
            </a:pPr>
            <a:r>
              <a:rPr lang="en-US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17297" y="2174494"/>
            <a:ext cx="739732" cy="3984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b="1" dirty="0">
                <a:solidFill>
                  <a:srgbClr val="FF0000"/>
                </a:solidFill>
              </a:rPr>
              <a:t>3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r>
              <a:rPr lang="en-US" b="1" dirty="0">
                <a:solidFill>
                  <a:srgbClr val="FF0000"/>
                </a:solidFill>
              </a:rPr>
              <a:t>6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r>
              <a:rPr lang="en-US" b="1" dirty="0">
                <a:solidFill>
                  <a:srgbClr val="FF0000"/>
                </a:solidFill>
              </a:rPr>
              <a:t>9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r>
              <a:rPr lang="en-US" b="1" dirty="0">
                <a:solidFill>
                  <a:srgbClr val="FF0000"/>
                </a:solidFill>
              </a:rPr>
              <a:t>2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8</a:t>
            </a:r>
          </a:p>
          <a:p>
            <a:pPr marL="0" indent="0">
              <a:buFont typeface="Wingdings" pitchFamily="2" charset="2"/>
              <a:buNone/>
            </a:pPr>
            <a:r>
              <a:rPr lang="en-US" b="1" dirty="0">
                <a:solidFill>
                  <a:srgbClr val="FF0000"/>
                </a:solidFill>
              </a:rPr>
              <a:t>8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94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Count by Multiples of 100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2128730"/>
            <a:ext cx="7691719" cy="4030022"/>
          </a:xfrm>
        </p:spPr>
        <p:txBody>
          <a:bodyPr/>
          <a:lstStyle/>
          <a:p>
            <a:r>
              <a:rPr lang="en-US" dirty="0" smtClean="0"/>
              <a:t>Count by tens to 100</a:t>
            </a:r>
          </a:p>
          <a:p>
            <a:r>
              <a:rPr lang="en-US" dirty="0" smtClean="0"/>
              <a:t>How many tens are in 100?</a:t>
            </a:r>
          </a:p>
          <a:p>
            <a:r>
              <a:rPr lang="en-US" dirty="0" smtClean="0"/>
              <a:t>Count by twenties to 100</a:t>
            </a:r>
          </a:p>
          <a:p>
            <a:r>
              <a:rPr lang="en-US" dirty="0" smtClean="0"/>
              <a:t>How many twenties are in 100?</a:t>
            </a:r>
          </a:p>
          <a:p>
            <a:r>
              <a:rPr lang="en-US" dirty="0" smtClean="0"/>
              <a:t>20 x 5 = 100</a:t>
            </a:r>
          </a:p>
          <a:p>
            <a:r>
              <a:rPr lang="en-US" dirty="0" smtClean="0"/>
              <a:t>5 x ____ = 100         How many fives are in 100?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76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586753"/>
            <a:ext cx="7691719" cy="24023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To test her math skills, Isabella’s father told her he would give her </a:t>
            </a:r>
            <a:r>
              <a:rPr lang="en-US" dirty="0" smtClean="0"/>
              <a:t>6/8 of </a:t>
            </a:r>
            <a:r>
              <a:rPr lang="en-US" dirty="0"/>
              <a:t>a dollar if she could tell him how much money it is, as well as the money amount in decimal form. What should Isabella tell her father?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Show </a:t>
            </a:r>
            <a:r>
              <a:rPr lang="en-US" dirty="0"/>
              <a:t>your calculations. </a:t>
            </a:r>
          </a:p>
        </p:txBody>
      </p:sp>
    </p:spTree>
    <p:extLst>
      <p:ext uri="{BB962C8B-B14F-4D97-AF65-F5344CB8AC3E}">
        <p14:creationId xmlns:p14="http://schemas.microsoft.com/office/powerpoint/2010/main" val="167181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369" y="314979"/>
            <a:ext cx="8441990" cy="1688532"/>
          </a:xfrm>
        </p:spPr>
        <p:txBody>
          <a:bodyPr/>
          <a:lstStyle/>
          <a:p>
            <a:r>
              <a:rPr lang="en-US" dirty="0" smtClean="0"/>
              <a:t>Problem 1 </a:t>
            </a:r>
            <a:br>
              <a:rPr lang="en-US" dirty="0" smtClean="0"/>
            </a:br>
            <a:r>
              <a:rPr lang="en-US" sz="4000" dirty="0" smtClean="0"/>
              <a:t>Find the products of these expressions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369" y="2146619"/>
            <a:ext cx="3566397" cy="4012133"/>
          </a:xfrm>
        </p:spPr>
        <p:txBody>
          <a:bodyPr/>
          <a:lstStyle/>
          <a:p>
            <a:r>
              <a:rPr lang="en-US" dirty="0" smtClean="0"/>
              <a:t>4/4 x 12 inches =</a:t>
            </a:r>
          </a:p>
          <a:p>
            <a:r>
              <a:rPr lang="en-US" dirty="0" smtClean="0"/>
              <a:t>3/4 x 12 inches = </a:t>
            </a:r>
          </a:p>
          <a:p>
            <a:r>
              <a:rPr lang="en-US" dirty="0" smtClean="0"/>
              <a:t>5/4 x 12 inches =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5381" y="130313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70283" y="2299019"/>
            <a:ext cx="4183076" cy="4012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Let’s compare the size of the products you found to the size of this factor. </a:t>
            </a:r>
            <a:r>
              <a:rPr lang="en-US" i="1" dirty="0" smtClean="0">
                <a:solidFill>
                  <a:srgbClr val="0000FF"/>
                </a:solidFill>
              </a:rPr>
              <a:t>(12 inches)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Did multiplying 12 inches by 4 fourths change the length of this string? Why or why not?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238035" y="2146620"/>
            <a:ext cx="1432248" cy="203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12 inches</a:t>
            </a:r>
          </a:p>
        </p:txBody>
      </p:sp>
      <p:sp>
        <p:nvSpPr>
          <p:cNvPr id="7" name="Rectangle 6"/>
          <p:cNvSpPr/>
          <p:nvPr/>
        </p:nvSpPr>
        <p:spPr>
          <a:xfrm>
            <a:off x="4281359" y="511404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Wingdings"/>
              </a:rPr>
              <a:t> </a:t>
            </a:r>
            <a:r>
              <a:rPr lang="en-US" dirty="0" smtClean="0"/>
              <a:t>The </a:t>
            </a:r>
            <a:r>
              <a:rPr lang="en-US" dirty="0"/>
              <a:t>product is equal to 12 inches. </a:t>
            </a:r>
            <a:endParaRPr lang="en-US" dirty="0" smtClean="0"/>
          </a:p>
          <a:p>
            <a:r>
              <a:rPr lang="en-US" dirty="0" smtClean="0">
                <a:latin typeface="Wingdings"/>
              </a:rPr>
              <a:t> </a:t>
            </a:r>
            <a:r>
              <a:rPr lang="en-US" dirty="0"/>
              <a:t>We multiplied and got 48 fourths, but that’s just another name for 12 using a different unit. </a:t>
            </a:r>
            <a:endParaRPr lang="en-US" dirty="0" smtClean="0"/>
          </a:p>
          <a:p>
            <a:r>
              <a:rPr lang="en-US" dirty="0" smtClean="0">
                <a:latin typeface="Wingdings"/>
              </a:rPr>
              <a:t> </a:t>
            </a:r>
            <a:r>
              <a:rPr lang="en-US" dirty="0"/>
              <a:t>It’s 4 fourths of the string, all of it.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70" y="4442512"/>
            <a:ext cx="2182038" cy="220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794107"/>
          </a:xfrm>
        </p:spPr>
        <p:txBody>
          <a:bodyPr/>
          <a:lstStyle/>
          <a:p>
            <a:r>
              <a:rPr lang="en-US" dirty="0"/>
              <a:t>Problem </a:t>
            </a:r>
            <a:r>
              <a:rPr lang="en-US" dirty="0" smtClean="0"/>
              <a:t>1b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109086"/>
            <a:ext cx="7691719" cy="5527544"/>
          </a:xfrm>
        </p:spPr>
        <p:txBody>
          <a:bodyPr>
            <a:normAutofit fontScale="92500"/>
          </a:bodyPr>
          <a:lstStyle/>
          <a:p>
            <a:r>
              <a:rPr lang="en-US" dirty="0"/>
              <a:t>3/4 x 12 inches = </a:t>
            </a:r>
            <a:r>
              <a:rPr lang="en-US" b="1" dirty="0" smtClean="0">
                <a:solidFill>
                  <a:srgbClr val="FF0000"/>
                </a:solidFill>
              </a:rPr>
              <a:t>9 inches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Did multiplying by 3 fourths change the size of our other factor, 12 inches? If so, how?</a:t>
            </a:r>
          </a:p>
          <a:p>
            <a:pPr marL="0" indent="0">
              <a:buNone/>
            </a:pP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¾ x 12 &lt; 12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I hear you saying that 12 inches was shortened, resized to 9 inches. How can it be that multiplying made 12 smaller when I thought multiplication always made numbers get bigger?</a:t>
            </a:r>
          </a:p>
        </p:txBody>
      </p:sp>
      <p:sp>
        <p:nvSpPr>
          <p:cNvPr id="4" name="Rectangle 3"/>
          <p:cNvSpPr/>
          <p:nvPr/>
        </p:nvSpPr>
        <p:spPr>
          <a:xfrm>
            <a:off x="3305478" y="25027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Wingdings"/>
              </a:rPr>
              <a:t> </a:t>
            </a:r>
            <a:r>
              <a:rPr lang="en-US" dirty="0" smtClean="0"/>
              <a:t>The </a:t>
            </a:r>
            <a:r>
              <a:rPr lang="en-US" dirty="0"/>
              <a:t>string became shorter because we only took 3 of 4 parts of it</a:t>
            </a:r>
            <a:r>
              <a:rPr lang="en-US" dirty="0" smtClean="0"/>
              <a:t>.</a:t>
            </a:r>
          </a:p>
          <a:p>
            <a:r>
              <a:rPr lang="en-US" dirty="0" smtClean="0">
                <a:latin typeface="Wingdings"/>
              </a:rPr>
              <a:t> </a:t>
            </a:r>
            <a:r>
              <a:rPr lang="en-US" dirty="0" smtClean="0"/>
              <a:t>We </a:t>
            </a:r>
            <a:r>
              <a:rPr lang="en-US" dirty="0"/>
              <a:t>got almost all of 12 inches, but not quite. We wanted 3 fourths of it rather than 4 fourths, so the factor became smaller after we multiplied. </a:t>
            </a:r>
            <a:endParaRPr lang="en-US" dirty="0" smtClean="0"/>
          </a:p>
          <a:p>
            <a:r>
              <a:rPr lang="en-US" dirty="0" smtClean="0">
                <a:latin typeface="Wingdings"/>
              </a:rPr>
              <a:t> </a:t>
            </a:r>
            <a:r>
              <a:rPr lang="en-US" dirty="0"/>
              <a:t>We got 9 inches this time instead of 12 inches.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143000"/>
            <a:ext cx="4711700" cy="45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12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1c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586753"/>
            <a:ext cx="7691719" cy="513931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5/4 x 12 inches </a:t>
            </a:r>
            <a:r>
              <a:rPr lang="en-US" dirty="0" smtClean="0"/>
              <a:t>= </a:t>
            </a:r>
            <a:r>
              <a:rPr lang="en-US" b="1" dirty="0" smtClean="0">
                <a:solidFill>
                  <a:srgbClr val="FF0000"/>
                </a:solidFill>
              </a:rPr>
              <a:t>15 inches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00FF"/>
                </a:solidFill>
              </a:rPr>
              <a:t>How did multiplying by 5 fourths change or not change the size of the other factor, 12? How would it change the length of the string?</a:t>
            </a:r>
          </a:p>
          <a:p>
            <a:pPr marL="0" indent="0">
              <a:buNone/>
            </a:pPr>
            <a:endParaRPr lang="en-US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00FF"/>
                </a:solidFill>
              </a:rPr>
              <a:t>5/4 x 12 &gt; 12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00FF"/>
                </a:solidFill>
              </a:rPr>
              <a:t>15 is 5 fourths as much as 12. True or False?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00FF"/>
                </a:solidFill>
              </a:rPr>
              <a:t>15 is 1 and ¼ times as much as 12. True or False?</a:t>
            </a:r>
            <a:endParaRPr lang="en-US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126622" y="3429000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en-US" dirty="0" smtClean="0"/>
              <a:t>The </a:t>
            </a:r>
            <a:r>
              <a:rPr lang="en-US" dirty="0"/>
              <a:t>answer to this one was greater than 12 inches because it’s more than 4 fourths of it. </a:t>
            </a:r>
            <a:endParaRPr lang="en-US" dirty="0" smtClean="0"/>
          </a:p>
          <a:p>
            <a:r>
              <a:rPr lang="en-US" dirty="0" smtClean="0">
                <a:latin typeface="Wingdings"/>
              </a:rPr>
              <a:t> </a:t>
            </a:r>
            <a:r>
              <a:rPr lang="en-US" dirty="0"/>
              <a:t>The product was greater than 12 inches. </a:t>
            </a:r>
            <a:r>
              <a:rPr lang="en-US" dirty="0">
                <a:latin typeface="Wingdings"/>
              </a:rPr>
              <a:t> </a:t>
            </a:r>
            <a:r>
              <a:rPr lang="en-US" dirty="0" smtClean="0"/>
              <a:t>5 </a:t>
            </a:r>
            <a:r>
              <a:rPr lang="en-US" dirty="0"/>
              <a:t>fourths of the string would be 1 fourth longer than the string is now.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1849943"/>
            <a:ext cx="46863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2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581</TotalTime>
  <Words>957</Words>
  <Application>Microsoft Office PowerPoint</Application>
  <PresentationFormat>On-screen Show (4:3)</PresentationFormat>
  <Paragraphs>146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Venture</vt:lpstr>
      <vt:lpstr>Lesson 22 Objective: Compare the size of the product to the size of the factors</vt:lpstr>
      <vt:lpstr>Find the Unit Conversion</vt:lpstr>
      <vt:lpstr>Find the Unit Conversion</vt:lpstr>
      <vt:lpstr>Multiply Fractions by Whole Numbers</vt:lpstr>
      <vt:lpstr>Group Count by Multiples of 100</vt:lpstr>
      <vt:lpstr>Application Problem</vt:lpstr>
      <vt:lpstr>Problem 1  Find the products of these expressions</vt:lpstr>
      <vt:lpstr>Problem 1b </vt:lpstr>
      <vt:lpstr>Problem 1c</vt:lpstr>
      <vt:lpstr>Scaling Factor</vt:lpstr>
      <vt:lpstr>Problem 2 Find the products of these expressions</vt:lpstr>
      <vt:lpstr>Problem 3</vt:lpstr>
      <vt:lpstr>Problem 3</vt:lpstr>
      <vt:lpstr>Problem 4 At the book fair, Vlad spends all of his money on new books. Pamela spends 2/3 as much as Vlad. Eli spends 4/3 as much as Vlad. Who spent most? The least?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22 Objective: Compare the size of the product to the size of the factors</dc:title>
  <dc:creator>Keely Clauson</dc:creator>
  <cp:lastModifiedBy>Chelsea Torresani</cp:lastModifiedBy>
  <cp:revision>22</cp:revision>
  <dcterms:created xsi:type="dcterms:W3CDTF">2015-03-22T15:09:39Z</dcterms:created>
  <dcterms:modified xsi:type="dcterms:W3CDTF">2015-03-27T20:02:03Z</dcterms:modified>
</cp:coreProperties>
</file>